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0"/>
  </p:notesMasterIdLst>
  <p:sldIdLst>
    <p:sldId id="295" r:id="rId5"/>
    <p:sldId id="296" r:id="rId6"/>
    <p:sldId id="297" r:id="rId7"/>
    <p:sldId id="298" r:id="rId8"/>
    <p:sldId id="322" r:id="rId9"/>
    <p:sldId id="299" r:id="rId10"/>
    <p:sldId id="300" r:id="rId11"/>
    <p:sldId id="325" r:id="rId12"/>
    <p:sldId id="328" r:id="rId13"/>
    <p:sldId id="326" r:id="rId14"/>
    <p:sldId id="327" r:id="rId15"/>
    <p:sldId id="329" r:id="rId16"/>
    <p:sldId id="330" r:id="rId17"/>
    <p:sldId id="303" r:id="rId18"/>
    <p:sldId id="30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D93"/>
    <a:srgbClr val="9EEACD"/>
    <a:srgbClr val="B1E884"/>
    <a:srgbClr val="26D0A3"/>
    <a:srgbClr val="C66868"/>
    <a:srgbClr val="E4B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9" autoAdjust="0"/>
    <p:restoredTop sz="93373" autoAdjust="0"/>
  </p:normalViewPr>
  <p:slideViewPr>
    <p:cSldViewPr>
      <p:cViewPr varScale="1">
        <p:scale>
          <a:sx n="196" d="100"/>
          <a:sy n="196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9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028DE-8280-4298-AE9E-FCD30F612A8D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CD04-28F2-4ADF-B128-E6B35077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0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C33AC-FD60-48C3-8049-F103CE71B2DC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F74C76DC-28D9-4790-9A7A-2E70E97880C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12192001" cy="20552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ACCB7F5-15EE-495B-9B67-92A78948C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70655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7027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1070271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6F72-EEDA-4296-9DBC-E817DB799B91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166B06-8410-47B0-B6FC-50A96901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2708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102489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8" y="3632200"/>
            <a:ext cx="9814129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10502932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687B-7C0C-4B80-8792-65DE59FF9396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latin typeface="Arial"/>
              </a:rPr>
              <a:t>”</a:t>
            </a:r>
            <a:endParaRPr lang="en-US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E90741-F4B4-4DB9-9FD6-E44EE0448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5016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DCE0-C966-4CE8-A065-6FD5B14A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4" y="0"/>
            <a:ext cx="8751551" cy="798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2B8B7-264F-4B78-8B72-72597FA5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F8EE-28EC-4306-A3E3-08EC1C579BED}" type="datetime1">
              <a:rPr lang="en-US" smtClean="0"/>
              <a:t>2/16/23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57DE1-DFFE-4495-B180-780ED80A9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55E22-2204-4076-849D-F9EDDB75B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Dr. Grant Scott - EECS | IDSI | CGI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A7DF50-86DB-49AD-ABD4-D996E9E5C439}"/>
              </a:ext>
            </a:extLst>
          </p:cNvPr>
          <p:cNvCxnSpPr>
            <a:cxnSpLocks/>
          </p:cNvCxnSpPr>
          <p:nvPr userDrawn="1"/>
        </p:nvCxnSpPr>
        <p:spPr>
          <a:xfrm flipV="1">
            <a:off x="264091" y="732773"/>
            <a:ext cx="11708715" cy="43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F4C73-1BFD-4321-9A45-7F2581B48078}"/>
              </a:ext>
            </a:extLst>
          </p:cNvPr>
          <p:cNvCxnSpPr>
            <a:cxnSpLocks/>
          </p:cNvCxnSpPr>
          <p:nvPr userDrawn="1"/>
        </p:nvCxnSpPr>
        <p:spPr>
          <a:xfrm flipV="1">
            <a:off x="264091" y="3613732"/>
            <a:ext cx="11708715" cy="43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E2DC8-E0C7-4DA3-864C-E1AFEC1EF2B4}"/>
              </a:ext>
            </a:extLst>
          </p:cNvPr>
          <p:cNvCxnSpPr>
            <a:cxnSpLocks/>
          </p:cNvCxnSpPr>
          <p:nvPr userDrawn="1"/>
        </p:nvCxnSpPr>
        <p:spPr>
          <a:xfrm>
            <a:off x="6033370" y="798507"/>
            <a:ext cx="85078" cy="58277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EB38DBD-4313-450F-8DE8-A7312FC6F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590" y="4136317"/>
            <a:ext cx="5729900" cy="1905044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6F28C4-A669-4531-8CA3-5B1B6D64FD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2906" y="4136317"/>
            <a:ext cx="5729900" cy="1905044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6E15465-B861-4F4B-B396-2151F142E8C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25590" y="1302290"/>
            <a:ext cx="5729900" cy="212670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FCFB11-AFF9-4FBB-85B0-19B4E1A9D11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2906" y="1302290"/>
            <a:ext cx="5729900" cy="212670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84C1EE3-C3BC-4692-85C4-19ACB9E64C0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25590" y="831247"/>
            <a:ext cx="5683981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6D3AFB0-6518-42A5-BD28-63B4351DF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906" y="823546"/>
            <a:ext cx="5683974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D08B7AD-DE1D-4FC3-80C6-34646BA062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25590" y="3676120"/>
            <a:ext cx="5683981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F9376E9-E26C-4C04-BF57-364F0500B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2906" y="3668419"/>
            <a:ext cx="5683974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81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618194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618194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A1B5-1EBE-4BD2-96FC-BE71580D638D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45CA20-39BB-4442-96EE-4F0837BDE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26774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D027-C201-4280-924A-F7C8A053D90D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DBF8FDB-4E58-499F-BAB3-28A488E35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957238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64815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65661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6566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68866-BCCA-4074-B21F-ED681AE1EC4F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FDA158-F616-4C0D-A225-75C10AA74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505750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7158-C820-4CA6-BBCF-7BC272E9A237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88A9FD-D860-45B1-9CC8-BF7ABE20D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13371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85A15-85E4-43A4-AC10-1DC4D4C6F864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28DB238-0DA7-4253-A1D2-15D13E645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6364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 sz="2400"/>
            </a:lvl1pPr>
            <a:lvl2pPr>
              <a:buClrTx/>
              <a:defRPr sz="1800"/>
            </a:lvl2pPr>
            <a:lvl3pPr>
              <a:buClrTx/>
              <a:defRPr sz="1800"/>
            </a:lvl3pPr>
            <a:lvl4pPr>
              <a:buClrTx/>
              <a:defRPr sz="1400"/>
            </a:lvl4pPr>
            <a:lvl5pPr>
              <a:buClrTx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60DB2-71FD-4392-922F-B41D67B2A0E2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263486-64C8-4528-AC72-6D2B9994D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4672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7D1A-8FC9-448E-B45F-02EE15F82363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A62B90-678E-4C9C-AD08-64C2C0D38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9221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7F922-6485-445E-9272-14D90EBFACE5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C1E94F0-1FE7-4527-B5F3-129C64FC9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16758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BC16-CA2B-4031-AFE3-DDC9F7262809}" type="datetime1">
              <a:rPr lang="en-US" smtClean="0"/>
              <a:t>2/16/23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2A9F483-A1B9-4DB6-882F-35C4D5B97AE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85762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656616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900E-DE23-41C0-BDA8-EF9CEFD2021B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4C5FD-C858-4387-86AA-0251FE264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04832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0FD1-A965-48C3-AE46-37A8CC16CD30}" type="datetime1">
              <a:rPr lang="en-US" smtClean="0"/>
              <a:t>2/16/23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3FE7-907F-45D8-9A87-D31906B85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97178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6788642" cy="552643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C255-6A4D-4D16-82B5-E6B75D5CFCF0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7D34F7-5DFB-46DD-BBE7-8D284AD1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142777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81798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10817980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81798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D74-4526-4894-AD48-2FE1BE817622}" type="datetime1">
              <a:rPr lang="en-US" smtClean="0"/>
              <a:t>2/16/23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DA27E1-1E0C-4272-AE9E-771D2E0A0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124151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5797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057977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4330" y="6398659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649F8EE-28EC-4306-A3E3-08EC1C579BED}" type="datetime1">
              <a:rPr lang="en-US" smtClean="0"/>
              <a:t>2/16/23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7108" y="639866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DB45812-0AC9-4F72-AD0E-97F6B79482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2" descr="https://www.mizzou.com/s/1002/images/editor/mu_logo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" y="5921176"/>
            <a:ext cx="3485332" cy="9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9;p3">
            <a:extLst>
              <a:ext uri="{FF2B5EF4-FFF2-40B4-BE49-F238E27FC236}">
                <a16:creationId xmlns:a16="http://schemas.microsoft.com/office/drawing/2014/main" id="{5E20DADF-C02C-474D-94FD-77918768D2B7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271076" y="6939"/>
            <a:ext cx="2920924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;p3">
            <a:extLst>
              <a:ext uri="{FF2B5EF4-FFF2-40B4-BE49-F238E27FC236}">
                <a16:creationId xmlns:a16="http://schemas.microsoft.com/office/drawing/2014/main" id="{0B0E1FA7-A390-4A06-8DD6-9F8F7ECA9914}"/>
              </a:ext>
            </a:extLst>
          </p:cNvPr>
          <p:cNvSpPr txBox="1"/>
          <p:nvPr userDrawn="1"/>
        </p:nvSpPr>
        <p:spPr>
          <a:xfrm>
            <a:off x="9271139" y="463290"/>
            <a:ext cx="29208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 dirty="0">
                <a:solidFill>
                  <a:srgbClr val="134F5C"/>
                </a:solidFill>
                <a:latin typeface="Consolas"/>
                <a:ea typeface="Consolas"/>
                <a:cs typeface="Consolas"/>
                <a:sym typeface="Consolas"/>
              </a:rPr>
              <a:t>https://scottgs.mufaculty.umsystem.edu/</a:t>
            </a:r>
            <a:endParaRPr sz="950" b="1" dirty="0">
              <a:solidFill>
                <a:srgbClr val="134F5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8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1.png"/><Relationship Id="rId19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75C0-3846-62C0-A905-7ACF4547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6210" y="4162237"/>
            <a:ext cx="7766936" cy="1017516"/>
          </a:xfrm>
        </p:spPr>
        <p:txBody>
          <a:bodyPr/>
          <a:lstStyle/>
          <a:p>
            <a:r>
              <a:rPr lang="en-US" dirty="0"/>
              <a:t>Burned Area Segmentation </a:t>
            </a:r>
            <a:br>
              <a:rPr lang="en-US" dirty="0"/>
            </a:br>
            <a:r>
              <a:rPr lang="en-US" dirty="0"/>
              <a:t>using Nautilus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0E37F-B9DB-86D0-7F33-DEFCA243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6210" y="5243297"/>
            <a:ext cx="7766936" cy="1017516"/>
          </a:xfrm>
        </p:spPr>
        <p:txBody>
          <a:bodyPr>
            <a:normAutofit/>
          </a:bodyPr>
          <a:lstStyle/>
          <a:p>
            <a:r>
              <a:rPr lang="en-US" sz="2400" dirty="0" err="1"/>
              <a:t>MORENet</a:t>
            </a:r>
            <a:r>
              <a:rPr lang="en-US" sz="2400" dirty="0"/>
              <a:t> Technical Summit</a:t>
            </a:r>
          </a:p>
          <a:p>
            <a:r>
              <a:rPr lang="en-US" sz="2400" dirty="0"/>
              <a:t>20 Feb 2023</a:t>
            </a:r>
          </a:p>
        </p:txBody>
      </p:sp>
    </p:spTree>
    <p:extLst>
      <p:ext uri="{BB962C8B-B14F-4D97-AF65-F5344CB8AC3E}">
        <p14:creationId xmlns:p14="http://schemas.microsoft.com/office/powerpoint/2010/main" val="149287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yaml</a:t>
            </a:r>
            <a:r>
              <a:rPr lang="en-US" dirty="0">
                <a:solidFill>
                  <a:srgbClr val="FF0000"/>
                </a:solidFill>
              </a:rPr>
              <a:t>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87100-ADCA-E818-0FF0-DE15F2F947E8}"/>
                  </a:ext>
                </a:extLst>
              </p:cNvPr>
              <p:cNvSpPr txBox="1"/>
              <p:nvPr/>
            </p:nvSpPr>
            <p:spPr>
              <a:xfrm>
                <a:off x="570684" y="2307527"/>
                <a:ext cx="5168427" cy="31393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combination of these parameters provides us with a unique conditions for an experiment to run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𝑒𝑥𝑝𝑒𝑟𝑖𝑚𝑒𝑛𝑡𝑠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×3 ×3×2×2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𝑒𝑥𝑝𝑒𝑟𝑖𝑚𝑒𝑛𝑡𝑠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3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experiments we save two models: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last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best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end up with 144 models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D87100-ADCA-E818-0FF0-DE15F2F9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4" y="2307527"/>
                <a:ext cx="5168427" cy="3139321"/>
              </a:xfrm>
              <a:prstGeom prst="rect">
                <a:avLst/>
              </a:prstGeom>
              <a:blipFill>
                <a:blip r:embed="rId2"/>
                <a:stretch>
                  <a:fillRect l="-707" t="-1161" b="-17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DB8D630-1DE3-254C-CEF3-5D3FC24401C1}"/>
              </a:ext>
            </a:extLst>
          </p:cNvPr>
          <p:cNvGrpSpPr/>
          <p:nvPr/>
        </p:nvGrpSpPr>
        <p:grpSpPr>
          <a:xfrm>
            <a:off x="5292092" y="1930400"/>
            <a:ext cx="6805859" cy="3876786"/>
            <a:chOff x="2432844" y="2164874"/>
            <a:chExt cx="7068751" cy="3876786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D64A18-D146-B970-10AD-6822E394C9DF}"/>
                </a:ext>
              </a:extLst>
            </p:cNvPr>
            <p:cNvSpPr/>
            <p:nvPr/>
          </p:nvSpPr>
          <p:spPr>
            <a:xfrm>
              <a:off x="8166774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E812DD-2757-DCED-27E9-A5266ED852F3}"/>
                </a:ext>
              </a:extLst>
            </p:cNvPr>
            <p:cNvSpPr/>
            <p:nvPr/>
          </p:nvSpPr>
          <p:spPr>
            <a:xfrm>
              <a:off x="8166774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F3D09B-A9D7-95BE-A8A9-E60CC4DDC769}"/>
                </a:ext>
              </a:extLst>
            </p:cNvPr>
            <p:cNvSpPr/>
            <p:nvPr/>
          </p:nvSpPr>
          <p:spPr>
            <a:xfrm>
              <a:off x="5822131" y="2745231"/>
              <a:ext cx="2808928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1875"/>
                  </a:lnTo>
                  <a:lnTo>
                    <a:pt x="2808928" y="121875"/>
                  </a:lnTo>
                  <a:lnTo>
                    <a:pt x="2808928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A59291-A040-F022-EE53-9C6877789F04}"/>
                </a:ext>
              </a:extLst>
            </p:cNvPr>
            <p:cNvSpPr/>
            <p:nvPr/>
          </p:nvSpPr>
          <p:spPr>
            <a:xfrm>
              <a:off x="6762309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7BF722-F4DD-EE3D-5544-2D72C6CD8836}"/>
                </a:ext>
              </a:extLst>
            </p:cNvPr>
            <p:cNvSpPr/>
            <p:nvPr/>
          </p:nvSpPr>
          <p:spPr>
            <a:xfrm>
              <a:off x="6762309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DD5A57-DF73-E20A-E8DE-27848706B224}"/>
                </a:ext>
              </a:extLst>
            </p:cNvPr>
            <p:cNvSpPr/>
            <p:nvPr/>
          </p:nvSpPr>
          <p:spPr>
            <a:xfrm>
              <a:off x="5822131" y="2745231"/>
              <a:ext cx="1404464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1875"/>
                  </a:lnTo>
                  <a:lnTo>
                    <a:pt x="1404464" y="121875"/>
                  </a:lnTo>
                  <a:lnTo>
                    <a:pt x="1404464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F925E4-5DF6-6E88-EB7E-6DE722BE513B}"/>
                </a:ext>
              </a:extLst>
            </p:cNvPr>
            <p:cNvSpPr/>
            <p:nvPr/>
          </p:nvSpPr>
          <p:spPr>
            <a:xfrm>
              <a:off x="5357845" y="3569338"/>
              <a:ext cx="174107" cy="2182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82143"/>
                  </a:lnTo>
                  <a:lnTo>
                    <a:pt x="174107" y="2182143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8D88794-4C89-EB04-F37A-F3145424E204}"/>
                </a:ext>
              </a:extLst>
            </p:cNvPr>
            <p:cNvSpPr/>
            <p:nvPr/>
          </p:nvSpPr>
          <p:spPr>
            <a:xfrm>
              <a:off x="5357845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979BDC4-3785-7219-F841-7BBAAAA3533C}"/>
                </a:ext>
              </a:extLst>
            </p:cNvPr>
            <p:cNvSpPr/>
            <p:nvPr/>
          </p:nvSpPr>
          <p:spPr>
            <a:xfrm>
              <a:off x="5357845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3BBC4DF-136C-A908-3C1F-E4538C271AFD}"/>
                </a:ext>
              </a:extLst>
            </p:cNvPr>
            <p:cNvSpPr/>
            <p:nvPr/>
          </p:nvSpPr>
          <p:spPr>
            <a:xfrm>
              <a:off x="5776411" y="2745231"/>
              <a:ext cx="91440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C809DF-4DF8-2CF9-806C-8CB82C7DEE70}"/>
                </a:ext>
              </a:extLst>
            </p:cNvPr>
            <p:cNvSpPr/>
            <p:nvPr/>
          </p:nvSpPr>
          <p:spPr>
            <a:xfrm>
              <a:off x="3953380" y="3569338"/>
              <a:ext cx="174107" cy="2182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82143"/>
                  </a:lnTo>
                  <a:lnTo>
                    <a:pt x="174107" y="2182143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6110160-6C59-0892-3907-474D9662FD16}"/>
                </a:ext>
              </a:extLst>
            </p:cNvPr>
            <p:cNvSpPr/>
            <p:nvPr/>
          </p:nvSpPr>
          <p:spPr>
            <a:xfrm>
              <a:off x="3953380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A385E23-85D1-9130-B6DC-2A13DDFC6570}"/>
                </a:ext>
              </a:extLst>
            </p:cNvPr>
            <p:cNvSpPr/>
            <p:nvPr/>
          </p:nvSpPr>
          <p:spPr>
            <a:xfrm>
              <a:off x="3953380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CD2D1F1-281B-911A-6E66-4000A392C8F5}"/>
                </a:ext>
              </a:extLst>
            </p:cNvPr>
            <p:cNvSpPr/>
            <p:nvPr/>
          </p:nvSpPr>
          <p:spPr>
            <a:xfrm>
              <a:off x="4417666" y="2745231"/>
              <a:ext cx="1404464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04464" y="0"/>
                  </a:moveTo>
                  <a:lnTo>
                    <a:pt x="1404464" y="121875"/>
                  </a:lnTo>
                  <a:lnTo>
                    <a:pt x="0" y="121875"/>
                  </a:lnTo>
                  <a:lnTo>
                    <a:pt x="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60780C-437C-959B-9A5E-C281D534652A}"/>
                </a:ext>
              </a:extLst>
            </p:cNvPr>
            <p:cNvSpPr/>
            <p:nvPr/>
          </p:nvSpPr>
          <p:spPr>
            <a:xfrm>
              <a:off x="2548916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430859D-7317-C738-833F-863CABE5042C}"/>
                </a:ext>
              </a:extLst>
            </p:cNvPr>
            <p:cNvSpPr/>
            <p:nvPr/>
          </p:nvSpPr>
          <p:spPr>
            <a:xfrm>
              <a:off x="2548916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1FF02C-CD58-2AD0-7252-0079055F7F5A}"/>
                </a:ext>
              </a:extLst>
            </p:cNvPr>
            <p:cNvSpPr/>
            <p:nvPr/>
          </p:nvSpPr>
          <p:spPr>
            <a:xfrm>
              <a:off x="3013202" y="2745231"/>
              <a:ext cx="2808928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08928" y="0"/>
                  </a:moveTo>
                  <a:lnTo>
                    <a:pt x="2808928" y="121875"/>
                  </a:lnTo>
                  <a:lnTo>
                    <a:pt x="0" y="121875"/>
                  </a:lnTo>
                  <a:lnTo>
                    <a:pt x="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A6B912-D90B-F920-F921-506857ADD8E0}"/>
                </a:ext>
              </a:extLst>
            </p:cNvPr>
            <p:cNvSpPr/>
            <p:nvPr/>
          </p:nvSpPr>
          <p:spPr>
            <a:xfrm>
              <a:off x="5241773" y="2164874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Config options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49DBB93-2A1B-2D42-9D4E-E843A5E1353B}"/>
                </a:ext>
              </a:extLst>
            </p:cNvPr>
            <p:cNvSpPr/>
            <p:nvPr/>
          </p:nvSpPr>
          <p:spPr>
            <a:xfrm>
              <a:off x="2432844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Architecture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E7BBB14-132D-4FAC-7D42-1FA4191975F4}"/>
                </a:ext>
              </a:extLst>
            </p:cNvPr>
            <p:cNvSpPr/>
            <p:nvPr/>
          </p:nvSpPr>
          <p:spPr>
            <a:xfrm>
              <a:off x="2723023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U-Net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791518-5DE4-5515-A138-C27BB05BE8A9}"/>
                </a:ext>
              </a:extLst>
            </p:cNvPr>
            <p:cNvSpPr/>
            <p:nvPr/>
          </p:nvSpPr>
          <p:spPr>
            <a:xfrm>
              <a:off x="2723023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Deeplab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A28FCA-8236-DE09-CFBA-D174BFE2F46A}"/>
                </a:ext>
              </a:extLst>
            </p:cNvPr>
            <p:cNvSpPr/>
            <p:nvPr/>
          </p:nvSpPr>
          <p:spPr>
            <a:xfrm>
              <a:off x="3837309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Learning rate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6157B781-702A-74A1-C25A-72E23D71B5FC}"/>
                    </a:ext>
                  </a:extLst>
                </p:cNvPr>
                <p:cNvSpPr/>
                <p:nvPr/>
              </p:nvSpPr>
              <p:spPr>
                <a:xfrm>
                  <a:off x="4127488" y="3813088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6157B781-702A-74A1-C25A-72E23D71B5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3813088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188CB66-0313-B91F-66ED-B3919E7693EE}"/>
                    </a:ext>
                  </a:extLst>
                </p:cNvPr>
                <p:cNvSpPr/>
                <p:nvPr/>
              </p:nvSpPr>
              <p:spPr>
                <a:xfrm>
                  <a:off x="4127488" y="4637196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188CB66-0313-B91F-66ED-B3919E7693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4637196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D24D22E7-36CC-D512-3FDA-5AD5CE16451D}"/>
                    </a:ext>
                  </a:extLst>
                </p:cNvPr>
                <p:cNvSpPr/>
                <p:nvPr/>
              </p:nvSpPr>
              <p:spPr>
                <a:xfrm>
                  <a:off x="4127488" y="5461303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D24D22E7-36CC-D512-3FDA-5AD5CE164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5461303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A897B34-A5AC-DF82-2542-04F3D3AF4B03}"/>
                </a:ext>
              </a:extLst>
            </p:cNvPr>
            <p:cNvSpPr/>
            <p:nvPr/>
          </p:nvSpPr>
          <p:spPr>
            <a:xfrm>
              <a:off x="5241773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Batch size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F31199F-F9BB-A10F-DA5F-D042E2723080}"/>
                </a:ext>
              </a:extLst>
            </p:cNvPr>
            <p:cNvSpPr/>
            <p:nvPr/>
          </p:nvSpPr>
          <p:spPr>
            <a:xfrm>
              <a:off x="5531952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8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8665065-D118-451D-8DA9-B883C64FFE1E}"/>
                </a:ext>
              </a:extLst>
            </p:cNvPr>
            <p:cNvSpPr/>
            <p:nvPr/>
          </p:nvSpPr>
          <p:spPr>
            <a:xfrm>
              <a:off x="5531952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16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6FDCF8-6C19-5750-5B00-92187042586E}"/>
                </a:ext>
              </a:extLst>
            </p:cNvPr>
            <p:cNvSpPr/>
            <p:nvPr/>
          </p:nvSpPr>
          <p:spPr>
            <a:xfrm>
              <a:off x="5531952" y="5461303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32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4585AC3-E9FC-FCCA-163D-D9439EA42E83}"/>
                </a:ext>
              </a:extLst>
            </p:cNvPr>
            <p:cNvSpPr/>
            <p:nvPr/>
          </p:nvSpPr>
          <p:spPr>
            <a:xfrm>
              <a:off x="6646238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Optimizer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22E2870-EFD2-28F6-D9E7-1AA7182CE0B9}"/>
                </a:ext>
              </a:extLst>
            </p:cNvPr>
            <p:cNvSpPr/>
            <p:nvPr/>
          </p:nvSpPr>
          <p:spPr>
            <a:xfrm>
              <a:off x="6936417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Adam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2B13FC-5D64-9F56-12D6-DF0921D79A2B}"/>
                </a:ext>
              </a:extLst>
            </p:cNvPr>
            <p:cNvSpPr/>
            <p:nvPr/>
          </p:nvSpPr>
          <p:spPr>
            <a:xfrm>
              <a:off x="6936417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LAMB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2C69C6-F3D6-154C-4EED-ED3ABF99CADC}"/>
                </a:ext>
              </a:extLst>
            </p:cNvPr>
            <p:cNvSpPr/>
            <p:nvPr/>
          </p:nvSpPr>
          <p:spPr>
            <a:xfrm>
              <a:off x="8050702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Weight initialization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8E5431-41D4-831D-1295-59B24D735EC3}"/>
                </a:ext>
              </a:extLst>
            </p:cNvPr>
            <p:cNvSpPr/>
            <p:nvPr/>
          </p:nvSpPr>
          <p:spPr>
            <a:xfrm>
              <a:off x="8340881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Random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ACE3398-3AB5-E14B-E5B1-6DDC4AD0A118}"/>
                </a:ext>
              </a:extLst>
            </p:cNvPr>
            <p:cNvSpPr/>
            <p:nvPr/>
          </p:nvSpPr>
          <p:spPr>
            <a:xfrm>
              <a:off x="8340881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ImageNet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E48A-1F82-5170-41CE-B36239F6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-24770"/>
            <a:ext cx="10579774" cy="1091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yaml</a:t>
            </a:r>
            <a:r>
              <a:rPr lang="en-US" dirty="0">
                <a:solidFill>
                  <a:srgbClr val="FF0000"/>
                </a:solidFill>
              </a:rPr>
              <a:t> files</a:t>
            </a:r>
            <a:endParaRPr lang="en-US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83237F-E6CD-2A41-AA4E-475FD312E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9" y="1066800"/>
            <a:ext cx="11139577" cy="5029200"/>
          </a:xfrm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4C1A-210B-ABD1-9586-A89E362B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36F01-EAED-498F-2FF1-8D10A41D6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947F43-3F38-D5AA-48C5-1673DC65DA50}"/>
              </a:ext>
            </a:extLst>
          </p:cNvPr>
          <p:cNvSpPr/>
          <p:nvPr/>
        </p:nvSpPr>
        <p:spPr>
          <a:xfrm>
            <a:off x="951468" y="2523860"/>
            <a:ext cx="5562600" cy="185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D7AFF-A6B3-3C6E-0932-11D6987038BB}"/>
              </a:ext>
            </a:extLst>
          </p:cNvPr>
          <p:cNvSpPr/>
          <p:nvPr/>
        </p:nvSpPr>
        <p:spPr>
          <a:xfrm>
            <a:off x="990600" y="3178934"/>
            <a:ext cx="2594995" cy="4786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BAF618-FD98-9E20-3CD8-27DB488B93A5}"/>
              </a:ext>
            </a:extLst>
          </p:cNvPr>
          <p:cNvSpPr/>
          <p:nvPr/>
        </p:nvSpPr>
        <p:spPr>
          <a:xfrm>
            <a:off x="990600" y="3687622"/>
            <a:ext cx="2594995" cy="14052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27371-EFF1-4769-CBBB-6AB888B932F6}"/>
              </a:ext>
            </a:extLst>
          </p:cNvPr>
          <p:cNvSpPr/>
          <p:nvPr/>
        </p:nvSpPr>
        <p:spPr>
          <a:xfrm>
            <a:off x="838200" y="5123934"/>
            <a:ext cx="2594995" cy="6147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A2F12-3FB1-E8F4-F041-CB218502ABF4}"/>
              </a:ext>
            </a:extLst>
          </p:cNvPr>
          <p:cNvSpPr/>
          <p:nvPr/>
        </p:nvSpPr>
        <p:spPr>
          <a:xfrm>
            <a:off x="990599" y="3011724"/>
            <a:ext cx="10400807" cy="143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9AC8-D89B-4930-E3F9-2CE3712A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Auto mass generating of config/</a:t>
            </a:r>
            <a:r>
              <a:rPr lang="en-US" dirty="0" err="1">
                <a:solidFill>
                  <a:srgbClr val="FF0000"/>
                </a:solidFill>
              </a:rPr>
              <a:t>yml</a:t>
            </a:r>
            <a:r>
              <a:rPr lang="en-US" dirty="0">
                <a:solidFill>
                  <a:srgbClr val="FF0000"/>
                </a:solidFill>
              </a:rPr>
              <a:t> files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3235-59F3-32C2-0580-EEEC5A80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579775" cy="3880773"/>
          </a:xfrm>
        </p:spPr>
        <p:txBody>
          <a:bodyPr/>
          <a:lstStyle/>
          <a:p>
            <a:r>
              <a:rPr lang="en-US" dirty="0"/>
              <a:t>Config files were autogenerated</a:t>
            </a:r>
          </a:p>
          <a:p>
            <a:endParaRPr lang="en-US" dirty="0"/>
          </a:p>
          <a:p>
            <a:r>
              <a:rPr lang="en-US" dirty="0" err="1"/>
              <a:t>Yml</a:t>
            </a:r>
            <a:r>
              <a:rPr lang="en-US" dirty="0"/>
              <a:t> files were autogenerated</a:t>
            </a:r>
          </a:p>
          <a:p>
            <a:endParaRPr lang="en-US" dirty="0"/>
          </a:p>
          <a:p>
            <a:r>
              <a:rPr lang="en-US" dirty="0"/>
              <a:t>Jobs were auto submitted</a:t>
            </a:r>
          </a:p>
          <a:p>
            <a:endParaRPr lang="en-US" dirty="0"/>
          </a:p>
          <a:p>
            <a:r>
              <a:rPr lang="en-US" dirty="0"/>
              <a:t>Jobs were auto deleted after completion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5E34-20DC-F68C-6B44-C85285EF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DCAD-1DBF-527F-D3ED-BCC030A4F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D310C-66DB-F26F-5A78-3242B5F671D2}"/>
              </a:ext>
            </a:extLst>
          </p:cNvPr>
          <p:cNvSpPr/>
          <p:nvPr/>
        </p:nvSpPr>
        <p:spPr>
          <a:xfrm>
            <a:off x="609600" y="2160589"/>
            <a:ext cx="5105400" cy="1573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C8B3B-3301-3B24-5925-56569FAF5648}"/>
              </a:ext>
            </a:extLst>
          </p:cNvPr>
          <p:cNvSpPr/>
          <p:nvPr/>
        </p:nvSpPr>
        <p:spPr>
          <a:xfrm>
            <a:off x="609600" y="4048401"/>
            <a:ext cx="6477000" cy="15732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33127-F3FC-0EA3-65D5-A968C37C1A88}"/>
              </a:ext>
            </a:extLst>
          </p:cNvPr>
          <p:cNvSpPr txBox="1"/>
          <p:nvPr/>
        </p:nvSpPr>
        <p:spPr>
          <a:xfrm>
            <a:off x="7663805" y="2624028"/>
            <a:ext cx="36576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Jinja library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8D2E55-6106-F7D8-30A8-7A941123B190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5715000" y="2947194"/>
            <a:ext cx="19488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ECFBFC-94C5-AC45-337A-DAD55207F489}"/>
              </a:ext>
            </a:extLst>
          </p:cNvPr>
          <p:cNvSpPr txBox="1"/>
          <p:nvPr/>
        </p:nvSpPr>
        <p:spPr>
          <a:xfrm>
            <a:off x="7857066" y="4649843"/>
            <a:ext cx="365760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Windows/Linux bash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08875E-53F1-8BAC-105F-A4F6DE2EB158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086600" y="4834509"/>
            <a:ext cx="770466" cy="4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3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A562-EBEE-2E22-A5F8-9D54ECF1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3161340"/>
            <a:ext cx="4724400" cy="535319"/>
          </a:xfrm>
        </p:spPr>
        <p:txBody>
          <a:bodyPr>
            <a:noAutofit/>
          </a:bodyPr>
          <a:lstStyle/>
          <a:p>
            <a:r>
              <a:rPr lang="en-US" sz="2800" dirty="0"/>
              <a:t>Sample Automation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0E309-C6B1-9199-5FE4-4BAE503D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38200"/>
            <a:ext cx="6555661" cy="5050762"/>
          </a:xfr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@ECHO OFF</a:t>
            </a:r>
          </a:p>
          <a:p>
            <a:pPr marL="0" indent="0">
              <a:buNone/>
            </a:pP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Rem This batch file executes 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 commands to create training jobs</a:t>
            </a:r>
          </a:p>
          <a:p>
            <a:pPr marL="0" indent="0">
              <a:buNone/>
            </a:pP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::echo %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%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SET </a:t>
            </a:r>
            <a:r>
              <a:rPr lang="en-US" sz="1000" dirty="0" err="1">
                <a:latin typeface="Monaco" pitchFamily="2" charset="77"/>
              </a:rPr>
              <a:t>exp_list</a:t>
            </a:r>
            <a:r>
              <a:rPr lang="en-US" sz="1000" dirty="0">
                <a:latin typeface="Monaco" pitchFamily="2" charset="77"/>
              </a:rPr>
              <a:t>=2 3 4 5 6 7 8 9 10 11 12 13 14 15 16 17 18</a:t>
            </a:r>
          </a:p>
          <a:p>
            <a:pPr marL="0" indent="0">
              <a:buNone/>
            </a:pP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(for %%a in  (%</a:t>
            </a:r>
            <a:r>
              <a:rPr lang="en-US" sz="1000" dirty="0" err="1">
                <a:latin typeface="Monaco" pitchFamily="2" charset="77"/>
              </a:rPr>
              <a:t>exp_list</a:t>
            </a:r>
            <a:r>
              <a:rPr lang="en-US" sz="1000" dirty="0">
                <a:latin typeface="Monaco" pitchFamily="2" charset="77"/>
              </a:rPr>
              <a:t>%) do (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	echo %%a</a:t>
            </a:r>
          </a:p>
          <a:p>
            <a:pPr marL="0" indent="0">
              <a:buNone/>
            </a:pP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	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 create -f experiments\exp%%a/</a:t>
            </a:r>
            <a:r>
              <a:rPr lang="en-US" sz="1000" dirty="0" err="1">
                <a:latin typeface="Monaco" pitchFamily="2" charset="77"/>
              </a:rPr>
              <a:t>job_exp</a:t>
            </a:r>
            <a:r>
              <a:rPr lang="en-US" sz="1000" dirty="0">
                <a:latin typeface="Monaco" pitchFamily="2" charset="77"/>
              </a:rPr>
              <a:t>%%</a:t>
            </a:r>
            <a:r>
              <a:rPr lang="en-US" sz="1000" dirty="0" err="1">
                <a:latin typeface="Monaco" pitchFamily="2" charset="77"/>
              </a:rPr>
              <a:t>a_deeplab_img.yaml</a:t>
            </a: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	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 create -f experiments\exp%%a/</a:t>
            </a:r>
            <a:r>
              <a:rPr lang="en-US" sz="1000" dirty="0" err="1">
                <a:latin typeface="Monaco" pitchFamily="2" charset="77"/>
              </a:rPr>
              <a:t>job_exp</a:t>
            </a:r>
            <a:r>
              <a:rPr lang="en-US" sz="1000" dirty="0">
                <a:latin typeface="Monaco" pitchFamily="2" charset="77"/>
              </a:rPr>
              <a:t>%%</a:t>
            </a:r>
            <a:r>
              <a:rPr lang="en-US" sz="1000" dirty="0" err="1">
                <a:latin typeface="Monaco" pitchFamily="2" charset="77"/>
              </a:rPr>
              <a:t>a_deeplab_tci.yaml</a:t>
            </a: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	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 create -f experiments\exp%%a/</a:t>
            </a:r>
            <a:r>
              <a:rPr lang="en-US" sz="1000" dirty="0" err="1">
                <a:latin typeface="Monaco" pitchFamily="2" charset="77"/>
              </a:rPr>
              <a:t>job_exp</a:t>
            </a:r>
            <a:r>
              <a:rPr lang="en-US" sz="1000" dirty="0">
                <a:latin typeface="Monaco" pitchFamily="2" charset="77"/>
              </a:rPr>
              <a:t>%%</a:t>
            </a:r>
            <a:r>
              <a:rPr lang="en-US" sz="1000" dirty="0" err="1">
                <a:latin typeface="Monaco" pitchFamily="2" charset="77"/>
              </a:rPr>
              <a:t>a_deeplab_img_pretrained.yaml</a:t>
            </a: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	</a:t>
            </a:r>
            <a:r>
              <a:rPr lang="en-US" sz="1000" dirty="0" err="1">
                <a:latin typeface="Monaco" pitchFamily="2" charset="77"/>
              </a:rPr>
              <a:t>kubectl</a:t>
            </a:r>
            <a:r>
              <a:rPr lang="en-US" sz="1000" dirty="0">
                <a:latin typeface="Monaco" pitchFamily="2" charset="77"/>
              </a:rPr>
              <a:t> create -f experiments\exp%%a/</a:t>
            </a:r>
            <a:r>
              <a:rPr lang="en-US" sz="1000" dirty="0" err="1">
                <a:latin typeface="Monaco" pitchFamily="2" charset="77"/>
              </a:rPr>
              <a:t>job_exp</a:t>
            </a:r>
            <a:r>
              <a:rPr lang="en-US" sz="1000" dirty="0">
                <a:latin typeface="Monaco" pitchFamily="2" charset="77"/>
              </a:rPr>
              <a:t>%%</a:t>
            </a:r>
            <a:r>
              <a:rPr lang="en-US" sz="1000" dirty="0" err="1">
                <a:latin typeface="Monaco" pitchFamily="2" charset="77"/>
              </a:rPr>
              <a:t>a_deeplab_tci_pretrained.yaml</a:t>
            </a: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))</a:t>
            </a:r>
          </a:p>
          <a:p>
            <a:pPr marL="0" indent="0">
              <a:buNone/>
            </a:pPr>
            <a:endParaRPr lang="en-US" sz="10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echo "batch complete"%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2E3B5-9165-317E-F6E9-05EAF93C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BA0E-67E8-C962-E9F1-ED15998E4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0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0451"/>
            <a:ext cx="10579774" cy="677779"/>
          </a:xfrm>
        </p:spPr>
        <p:txBody>
          <a:bodyPr/>
          <a:lstStyle/>
          <a:p>
            <a:pPr algn="ctr"/>
            <a:r>
              <a:rPr lang="en-US" dirty="0"/>
              <a:t>Results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04F67F8-3018-9708-A645-789DC87C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11806" r="20052" b="11806"/>
          <a:stretch/>
        </p:blipFill>
        <p:spPr>
          <a:xfrm>
            <a:off x="10397051" y="2680569"/>
            <a:ext cx="1371600" cy="13716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1902B51-290F-B976-E5A3-63461A987A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11806" r="20052" b="11806"/>
          <a:stretch/>
        </p:blipFill>
        <p:spPr>
          <a:xfrm>
            <a:off x="6976549" y="2680569"/>
            <a:ext cx="1371600" cy="13716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F69B796-C3C7-26D5-C2A1-7D05ED938C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11806" r="20052" b="11806"/>
          <a:stretch/>
        </p:blipFill>
        <p:spPr>
          <a:xfrm>
            <a:off x="8690517" y="2680569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4FDED5A8-C74C-7A39-9F92-DE001C11D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49" y="4356969"/>
            <a:ext cx="1371600" cy="1371600"/>
          </a:xfrm>
          <a:prstGeom prst="rect">
            <a:avLst/>
          </a:prstGeom>
        </p:spPr>
      </p:pic>
      <p:pic>
        <p:nvPicPr>
          <p:cNvPr id="15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DC0396F7-81EC-2E6B-9A67-92D256B85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356969"/>
            <a:ext cx="1371600" cy="1371600"/>
          </a:xfrm>
          <a:prstGeom prst="rect">
            <a:avLst/>
          </a:prstGeom>
        </p:spPr>
      </p:pic>
      <p:pic>
        <p:nvPicPr>
          <p:cNvPr id="17" name="Picture 1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6149B88-A686-5290-6FEB-F96CF6ADB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51" y="4356969"/>
            <a:ext cx="13716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2B0268-BCCD-70F8-44C4-7DBDEFE6B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49" y="1004169"/>
            <a:ext cx="1371600" cy="1371600"/>
          </a:xfrm>
          <a:prstGeom prst="rect">
            <a:avLst/>
          </a:prstGeom>
        </p:spPr>
      </p:pic>
      <p:pic>
        <p:nvPicPr>
          <p:cNvPr id="21" name="Picture 20" descr="A picture containing tree&#10;&#10;Description automatically generated">
            <a:extLst>
              <a:ext uri="{FF2B5EF4-FFF2-40B4-BE49-F238E27FC236}">
                <a16:creationId xmlns:a16="http://schemas.microsoft.com/office/drawing/2014/main" id="{758CF6B8-0173-0294-F813-89592506D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004169"/>
            <a:ext cx="13716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2AEE84-8F10-64B4-277A-07669DB8F2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51" y="1015320"/>
            <a:ext cx="1371600" cy="1371600"/>
          </a:xfrm>
          <a:prstGeom prst="rect">
            <a:avLst/>
          </a:prstGeom>
        </p:spPr>
      </p:pic>
      <p:pic>
        <p:nvPicPr>
          <p:cNvPr id="25" name="Picture 2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04FB155F-EA5C-0E6B-B95F-E189A1BD2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9" y="4351393"/>
            <a:ext cx="1371600" cy="13716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4CE2067-E1A9-523B-E032-5C68D5BC5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9" y="1020616"/>
            <a:ext cx="1371600" cy="1371600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A5C52636-79C1-F161-B3E3-F4CD8DFF90B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11806" r="20052" b="11806"/>
          <a:stretch/>
        </p:blipFill>
        <p:spPr>
          <a:xfrm>
            <a:off x="423349" y="2680569"/>
            <a:ext cx="1371600" cy="1371600"/>
          </a:xfrm>
          <a:prstGeom prst="rect">
            <a:avLst/>
          </a:prstGeom>
        </p:spPr>
      </p:pic>
      <p:pic>
        <p:nvPicPr>
          <p:cNvPr id="31" name="Picture 30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E52F8FE5-F3C6-60A5-4F54-B7030FB513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36" y="4360966"/>
            <a:ext cx="1371600" cy="1371600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AC3703CF-974C-E6F9-C439-62DA58E399C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9" t="12015" r="19829" b="11596"/>
          <a:stretch/>
        </p:blipFill>
        <p:spPr>
          <a:xfrm>
            <a:off x="2127177" y="2678710"/>
            <a:ext cx="1371600" cy="1371600"/>
          </a:xfrm>
          <a:prstGeom prst="rect">
            <a:avLst/>
          </a:prstGeom>
        </p:spPr>
      </p:pic>
      <p:pic>
        <p:nvPicPr>
          <p:cNvPr id="35" name="Picture 34" descr="A picture containing plant&#10;&#10;Description automatically generated">
            <a:extLst>
              <a:ext uri="{FF2B5EF4-FFF2-40B4-BE49-F238E27FC236}">
                <a16:creationId xmlns:a16="http://schemas.microsoft.com/office/drawing/2014/main" id="{97074D6C-570C-8D9B-3500-BC923D59C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77" y="1015320"/>
            <a:ext cx="1371600" cy="1371600"/>
          </a:xfrm>
          <a:prstGeom prst="rect">
            <a:avLst/>
          </a:prstGeom>
        </p:spPr>
      </p:pic>
      <p:pic>
        <p:nvPicPr>
          <p:cNvPr id="37" name="Picture 3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7F738C4-FF8A-BF29-5DA7-7F93673544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23" y="4351393"/>
            <a:ext cx="1371600" cy="137160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E2503557-12D4-6D84-19BE-00340A41186E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6" t="11806" r="20052" b="11806"/>
          <a:stretch/>
        </p:blipFill>
        <p:spPr>
          <a:xfrm>
            <a:off x="3831005" y="2678710"/>
            <a:ext cx="1371600" cy="1371600"/>
          </a:xfrm>
          <a:prstGeom prst="rect">
            <a:avLst/>
          </a:prstGeom>
        </p:spPr>
      </p:pic>
      <p:pic>
        <p:nvPicPr>
          <p:cNvPr id="41" name="Picture 40" descr="A picture containing text, tiled&#10;&#10;Description automatically generated">
            <a:extLst>
              <a:ext uri="{FF2B5EF4-FFF2-40B4-BE49-F238E27FC236}">
                <a16:creationId xmlns:a16="http://schemas.microsoft.com/office/drawing/2014/main" id="{24D7E0A9-1025-7741-E8E8-052124128E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78" y="1022933"/>
            <a:ext cx="1371600" cy="13716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11BCA41-B9A5-D1A3-0320-2E933F1BC42F}"/>
              </a:ext>
            </a:extLst>
          </p:cNvPr>
          <p:cNvSpPr/>
          <p:nvPr/>
        </p:nvSpPr>
        <p:spPr>
          <a:xfrm>
            <a:off x="5967221" y="1022933"/>
            <a:ext cx="128779" cy="470006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Statistics about using Nautilus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6873-9DC1-B3EE-64F1-0D9ED79F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828867" cy="388077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Iterations of Training Completed: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515,550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Number of images Processed: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7,070,400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Trainable Parameters Optimized: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23 millions per model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The time it took to prepare the experimental set up and to run all the training sessions in parallel is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12 hours</a:t>
            </a:r>
          </a:p>
          <a:p>
            <a:r>
              <a:rPr lang="en-US" dirty="0">
                <a:latin typeface="+mj-lt"/>
              </a:rPr>
              <a:t>The actual time it would have take to train is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21 days 12 hours 45 minutes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460E-CF4C-32FC-FBF9-15192891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1C08-032D-E570-F248-BE713AC0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579775" cy="388077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Preparing workspace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Generating </a:t>
            </a:r>
            <a:r>
              <a:rPr lang="en-US" dirty="0" err="1"/>
              <a:t>yml</a:t>
            </a:r>
            <a:r>
              <a:rPr lang="en-US" dirty="0"/>
              <a:t> 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cycle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Statistics about using Nautilus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B2B4-97F1-7666-D2C3-4FDC2405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3CBCC-12EA-D040-8791-55548B975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5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ctr"/>
            <a:r>
              <a:rPr lang="en-US" dirty="0"/>
              <a:t>What is the problem</a:t>
            </a:r>
          </a:p>
        </p:txBody>
      </p:sp>
      <p:pic>
        <p:nvPicPr>
          <p:cNvPr id="7" name="Content Placeholder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16364ECF-FC9F-9736-D8C2-8596BA2C4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82232"/>
            <a:ext cx="3657600" cy="2848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259B3-3A20-9DCB-441D-F7B6BEDF7AD0}"/>
              </a:ext>
            </a:extLst>
          </p:cNvPr>
          <p:cNvSpPr txBox="1"/>
          <p:nvPr/>
        </p:nvSpPr>
        <p:spPr>
          <a:xfrm>
            <a:off x="4495800" y="2828835"/>
            <a:ext cx="3643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The precise  classification of every pixel in the image into one of the classes</a:t>
            </a: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BE34C8A-D89A-8D55-09F1-390DA76BA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6" t="11647" r="19350" b="10228"/>
          <a:stretch/>
        </p:blipFill>
        <p:spPr>
          <a:xfrm>
            <a:off x="8771466" y="943528"/>
            <a:ext cx="2743200" cy="27432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6927D18-646D-8F8A-A5A1-8B13389142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5" t="11388" r="18861" b="10487"/>
          <a:stretch/>
        </p:blipFill>
        <p:spPr>
          <a:xfrm>
            <a:off x="8769533" y="383802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0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6873-9DC1-B3EE-64F1-0D9ED79F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89" y="2072813"/>
            <a:ext cx="10893221" cy="3880773"/>
          </a:xfrm>
        </p:spPr>
        <p:txBody>
          <a:bodyPr>
            <a:normAutofit/>
          </a:bodyPr>
          <a:lstStyle/>
          <a:p>
            <a:r>
              <a:rPr lang="en-US" dirty="0"/>
              <a:t>Hyperspectral satellite imagery </a:t>
            </a:r>
          </a:p>
          <a:p>
            <a:r>
              <a:rPr lang="en-US" dirty="0"/>
              <a:t>Geotagged</a:t>
            </a:r>
          </a:p>
          <a:p>
            <a:pPr lvl="1"/>
            <a:r>
              <a:rPr lang="en-US" dirty="0"/>
              <a:t>It has a coordinate reference system</a:t>
            </a:r>
          </a:p>
          <a:p>
            <a:pPr lvl="1"/>
            <a:r>
              <a:rPr lang="en-US" dirty="0"/>
              <a:t>Each pixel is also a coordinate on the earth</a:t>
            </a:r>
          </a:p>
          <a:p>
            <a:r>
              <a:rPr lang="en-US" dirty="0"/>
              <a:t>It has multiple bands</a:t>
            </a:r>
          </a:p>
          <a:p>
            <a:pPr lvl="1"/>
            <a:r>
              <a:rPr lang="en-US" dirty="0"/>
              <a:t>Visible range (R,G,B)</a:t>
            </a:r>
          </a:p>
          <a:p>
            <a:pPr lvl="1"/>
            <a:r>
              <a:rPr lang="en-US" dirty="0"/>
              <a:t>NIR</a:t>
            </a:r>
          </a:p>
          <a:p>
            <a:pPr lvl="1"/>
            <a:r>
              <a:rPr lang="en-US" dirty="0"/>
              <a:t>SWIR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BB233C3C-9402-EEF9-7646-E2EF4254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06" y="1270000"/>
            <a:ext cx="546264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2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A60-7CB3-24E8-EBFB-2A909E5D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774CF-DA65-5FDE-F65E-412EB5BF0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64" y="1560217"/>
            <a:ext cx="10579775" cy="64958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Convolutional Neural Network (</a:t>
            </a:r>
            <a:r>
              <a:rPr lang="en-US" dirty="0">
                <a:solidFill>
                  <a:srgbClr val="FF0000"/>
                </a:solidFill>
              </a:rPr>
              <a:t>CNN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61B12-189B-D813-823B-85B860B7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7CD6-DF95-E526-4D07-8161991FA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E7D171-4AAC-0788-F2A5-58E49341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84260"/>
            <a:ext cx="8979361" cy="274334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8E6575-C3F2-DA48-85CF-3B5D233E4C2D}"/>
              </a:ext>
            </a:extLst>
          </p:cNvPr>
          <p:cNvSpPr/>
          <p:nvPr/>
        </p:nvSpPr>
        <p:spPr>
          <a:xfrm>
            <a:off x="2644750" y="5050277"/>
            <a:ext cx="2090566" cy="1045283"/>
          </a:xfrm>
          <a:custGeom>
            <a:avLst/>
            <a:gdLst>
              <a:gd name="connsiteX0" fmla="*/ 0 w 2090566"/>
              <a:gd name="connsiteY0" fmla="*/ 0 h 1045283"/>
              <a:gd name="connsiteX1" fmla="*/ 2090566 w 2090566"/>
              <a:gd name="connsiteY1" fmla="*/ 0 h 1045283"/>
              <a:gd name="connsiteX2" fmla="*/ 2090566 w 2090566"/>
              <a:gd name="connsiteY2" fmla="*/ 1045283 h 1045283"/>
              <a:gd name="connsiteX3" fmla="*/ 0 w 2090566"/>
              <a:gd name="connsiteY3" fmla="*/ 1045283 h 1045283"/>
              <a:gd name="connsiteX4" fmla="*/ 0 w 2090566"/>
              <a:gd name="connsiteY4" fmla="*/ 0 h 104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566" h="1045283">
                <a:moveTo>
                  <a:pt x="0" y="0"/>
                </a:moveTo>
                <a:lnTo>
                  <a:pt x="2090566" y="0"/>
                </a:lnTo>
                <a:lnTo>
                  <a:pt x="2090566" y="1045283"/>
                </a:lnTo>
                <a:lnTo>
                  <a:pt x="0" y="1045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image classification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642305-D8DA-8387-D030-16C82D7A0E10}"/>
              </a:ext>
            </a:extLst>
          </p:cNvPr>
          <p:cNvSpPr/>
          <p:nvPr/>
        </p:nvSpPr>
        <p:spPr>
          <a:xfrm>
            <a:off x="5174336" y="5050277"/>
            <a:ext cx="2090566" cy="1045283"/>
          </a:xfrm>
          <a:custGeom>
            <a:avLst/>
            <a:gdLst>
              <a:gd name="connsiteX0" fmla="*/ 0 w 2090566"/>
              <a:gd name="connsiteY0" fmla="*/ 0 h 1045283"/>
              <a:gd name="connsiteX1" fmla="*/ 2090566 w 2090566"/>
              <a:gd name="connsiteY1" fmla="*/ 0 h 1045283"/>
              <a:gd name="connsiteX2" fmla="*/ 2090566 w 2090566"/>
              <a:gd name="connsiteY2" fmla="*/ 1045283 h 1045283"/>
              <a:gd name="connsiteX3" fmla="*/ 0 w 2090566"/>
              <a:gd name="connsiteY3" fmla="*/ 1045283 h 1045283"/>
              <a:gd name="connsiteX4" fmla="*/ 0 w 2090566"/>
              <a:gd name="connsiteY4" fmla="*/ 0 h 104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566" h="1045283">
                <a:moveTo>
                  <a:pt x="0" y="0"/>
                </a:moveTo>
                <a:lnTo>
                  <a:pt x="2090566" y="0"/>
                </a:lnTo>
                <a:lnTo>
                  <a:pt x="2090566" y="1045283"/>
                </a:lnTo>
                <a:lnTo>
                  <a:pt x="0" y="1045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Target detection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B1262-5409-2C94-4EB5-D2E0D5678204}"/>
              </a:ext>
            </a:extLst>
          </p:cNvPr>
          <p:cNvSpPr/>
          <p:nvPr/>
        </p:nvSpPr>
        <p:spPr>
          <a:xfrm>
            <a:off x="7703922" y="5050277"/>
            <a:ext cx="2090566" cy="1045283"/>
          </a:xfrm>
          <a:custGeom>
            <a:avLst/>
            <a:gdLst>
              <a:gd name="connsiteX0" fmla="*/ 0 w 2090566"/>
              <a:gd name="connsiteY0" fmla="*/ 0 h 1045283"/>
              <a:gd name="connsiteX1" fmla="*/ 2090566 w 2090566"/>
              <a:gd name="connsiteY1" fmla="*/ 0 h 1045283"/>
              <a:gd name="connsiteX2" fmla="*/ 2090566 w 2090566"/>
              <a:gd name="connsiteY2" fmla="*/ 1045283 h 1045283"/>
              <a:gd name="connsiteX3" fmla="*/ 0 w 2090566"/>
              <a:gd name="connsiteY3" fmla="*/ 1045283 h 1045283"/>
              <a:gd name="connsiteX4" fmla="*/ 0 w 2090566"/>
              <a:gd name="connsiteY4" fmla="*/ 0 h 104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566" h="1045283">
                <a:moveTo>
                  <a:pt x="0" y="0"/>
                </a:moveTo>
                <a:lnTo>
                  <a:pt x="2090566" y="0"/>
                </a:lnTo>
                <a:lnTo>
                  <a:pt x="2090566" y="1045283"/>
                </a:lnTo>
                <a:lnTo>
                  <a:pt x="0" y="104528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4330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the tool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5AE1C65-3FAD-0F05-460E-6BA7DF07B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25702"/>
            <a:ext cx="4117447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A5FEFCA-107C-5B2D-285D-1BBF66C38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4419600" y="2025702"/>
            <a:ext cx="7377297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3FD3C8-DA4F-D4E0-97BC-28F5C4C1C79D}"/>
              </a:ext>
            </a:extLst>
          </p:cNvPr>
          <p:cNvSpPr txBox="1"/>
          <p:nvPr/>
        </p:nvSpPr>
        <p:spPr>
          <a:xfrm>
            <a:off x="1525323" y="511102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U-Net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E94CB-A455-A3F9-0463-5CDE39C72E4F}"/>
              </a:ext>
            </a:extLst>
          </p:cNvPr>
          <p:cNvSpPr txBox="1"/>
          <p:nvPr/>
        </p:nvSpPr>
        <p:spPr>
          <a:xfrm>
            <a:off x="7195448" y="5099381"/>
            <a:ext cx="1825600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B050"/>
                </a:solidFill>
              </a:rPr>
              <a:t>Deeplab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Dataset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3D7CFC-E2AC-C2DD-5915-4891D2ED2418}"/>
              </a:ext>
            </a:extLst>
          </p:cNvPr>
          <p:cNvSpPr/>
          <p:nvPr/>
        </p:nvSpPr>
        <p:spPr>
          <a:xfrm>
            <a:off x="4312581" y="4845611"/>
            <a:ext cx="316088" cy="6795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8044" y="0"/>
                </a:lnTo>
                <a:lnTo>
                  <a:pt x="158044" y="679591"/>
                </a:lnTo>
                <a:lnTo>
                  <a:pt x="316088" y="679591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EF605E-1C2F-6484-4C31-5EE2BCD6C897}"/>
              </a:ext>
            </a:extLst>
          </p:cNvPr>
          <p:cNvSpPr/>
          <p:nvPr/>
        </p:nvSpPr>
        <p:spPr>
          <a:xfrm>
            <a:off x="4312581" y="4799891"/>
            <a:ext cx="316088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16088" y="45720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7E4492-B43A-0A85-95AF-8B754AB066C4}"/>
              </a:ext>
            </a:extLst>
          </p:cNvPr>
          <p:cNvSpPr/>
          <p:nvPr/>
        </p:nvSpPr>
        <p:spPr>
          <a:xfrm>
            <a:off x="4312581" y="4166020"/>
            <a:ext cx="316088" cy="6795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79591"/>
                </a:moveTo>
                <a:lnTo>
                  <a:pt x="158044" y="679591"/>
                </a:lnTo>
                <a:lnTo>
                  <a:pt x="158044" y="0"/>
                </a:lnTo>
                <a:lnTo>
                  <a:pt x="316088" y="0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5D8740-A8AC-3883-A02A-BA31545B4D03}"/>
              </a:ext>
            </a:extLst>
          </p:cNvPr>
          <p:cNvSpPr/>
          <p:nvPr/>
        </p:nvSpPr>
        <p:spPr>
          <a:xfrm>
            <a:off x="2416048" y="3826224"/>
            <a:ext cx="316088" cy="10193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8044" y="0"/>
                </a:lnTo>
                <a:lnTo>
                  <a:pt x="158044" y="1019386"/>
                </a:lnTo>
                <a:lnTo>
                  <a:pt x="316088" y="1019386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C75D4B-906E-65AE-B325-71BED19A4A9F}"/>
              </a:ext>
            </a:extLst>
          </p:cNvPr>
          <p:cNvSpPr/>
          <p:nvPr/>
        </p:nvSpPr>
        <p:spPr>
          <a:xfrm>
            <a:off x="4312581" y="2806837"/>
            <a:ext cx="316088" cy="6795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58044" y="0"/>
                </a:lnTo>
                <a:lnTo>
                  <a:pt x="158044" y="679591"/>
                </a:lnTo>
                <a:lnTo>
                  <a:pt x="316088" y="679591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E0B1FC-405A-CD49-1635-FC045ADA646E}"/>
              </a:ext>
            </a:extLst>
          </p:cNvPr>
          <p:cNvSpPr/>
          <p:nvPr/>
        </p:nvSpPr>
        <p:spPr>
          <a:xfrm>
            <a:off x="4312581" y="2761117"/>
            <a:ext cx="316088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316088" y="45720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EF0D17-4C46-F7DF-BD59-F4CEFDAC601C}"/>
              </a:ext>
            </a:extLst>
          </p:cNvPr>
          <p:cNvSpPr/>
          <p:nvPr/>
        </p:nvSpPr>
        <p:spPr>
          <a:xfrm>
            <a:off x="4312581" y="2127246"/>
            <a:ext cx="316088" cy="6795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679591"/>
                </a:moveTo>
                <a:lnTo>
                  <a:pt x="158044" y="679591"/>
                </a:lnTo>
                <a:lnTo>
                  <a:pt x="158044" y="0"/>
                </a:lnTo>
                <a:lnTo>
                  <a:pt x="316088" y="0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EBC117-BF80-D102-58D7-576CFC2775A9}"/>
              </a:ext>
            </a:extLst>
          </p:cNvPr>
          <p:cNvSpPr/>
          <p:nvPr/>
        </p:nvSpPr>
        <p:spPr>
          <a:xfrm>
            <a:off x="2416048" y="2806837"/>
            <a:ext cx="316088" cy="101938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019386"/>
                </a:moveTo>
                <a:lnTo>
                  <a:pt x="158044" y="1019386"/>
                </a:lnTo>
                <a:lnTo>
                  <a:pt x="158044" y="0"/>
                </a:lnTo>
                <a:lnTo>
                  <a:pt x="316088" y="0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860A08-F500-BD9F-E1EF-22EA5AE14770}"/>
              </a:ext>
            </a:extLst>
          </p:cNvPr>
          <p:cNvSpPr/>
          <p:nvPr/>
        </p:nvSpPr>
        <p:spPr>
          <a:xfrm>
            <a:off x="835604" y="3585206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Dataset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4BF978-9DCA-EE0A-9067-14B19FC205F4}"/>
              </a:ext>
            </a:extLst>
          </p:cNvPr>
          <p:cNvSpPr/>
          <p:nvPr/>
        </p:nvSpPr>
        <p:spPr>
          <a:xfrm>
            <a:off x="2732137" y="2565820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Images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2DADF6-B91C-B653-7041-A8DC169DBEFC}"/>
              </a:ext>
            </a:extLst>
          </p:cNvPr>
          <p:cNvSpPr/>
          <p:nvPr/>
        </p:nvSpPr>
        <p:spPr>
          <a:xfrm>
            <a:off x="4630389" y="1886228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Train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6C90287-8D11-F912-EAA8-6CC5B385530F}"/>
              </a:ext>
            </a:extLst>
          </p:cNvPr>
          <p:cNvSpPr/>
          <p:nvPr/>
        </p:nvSpPr>
        <p:spPr>
          <a:xfrm>
            <a:off x="4628670" y="2565820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Validate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0F3501D-716C-EE0A-AE2A-E3EBC8F3F979}"/>
              </a:ext>
            </a:extLst>
          </p:cNvPr>
          <p:cNvSpPr/>
          <p:nvPr/>
        </p:nvSpPr>
        <p:spPr>
          <a:xfrm>
            <a:off x="4628670" y="3245411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Test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37F45B4-3DA7-40DD-095C-5475F6BFAA70}"/>
              </a:ext>
            </a:extLst>
          </p:cNvPr>
          <p:cNvSpPr/>
          <p:nvPr/>
        </p:nvSpPr>
        <p:spPr>
          <a:xfrm>
            <a:off x="2732137" y="4604593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Labels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2C597C-A11A-A8EC-2877-F19A5CE34F75}"/>
              </a:ext>
            </a:extLst>
          </p:cNvPr>
          <p:cNvSpPr/>
          <p:nvPr/>
        </p:nvSpPr>
        <p:spPr>
          <a:xfrm>
            <a:off x="4628670" y="3925002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Train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7C40371-E43B-D018-405D-B27A839F58D5}"/>
              </a:ext>
            </a:extLst>
          </p:cNvPr>
          <p:cNvSpPr/>
          <p:nvPr/>
        </p:nvSpPr>
        <p:spPr>
          <a:xfrm>
            <a:off x="4628670" y="4604593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Validate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2DF593-0FE1-DD15-91CE-C89A2A0B28D2}"/>
              </a:ext>
            </a:extLst>
          </p:cNvPr>
          <p:cNvSpPr/>
          <p:nvPr/>
        </p:nvSpPr>
        <p:spPr>
          <a:xfrm>
            <a:off x="4628670" y="5284184"/>
            <a:ext cx="1580444" cy="482035"/>
          </a:xfrm>
          <a:custGeom>
            <a:avLst/>
            <a:gdLst>
              <a:gd name="connsiteX0" fmla="*/ 0 w 1580444"/>
              <a:gd name="connsiteY0" fmla="*/ 0 h 482035"/>
              <a:gd name="connsiteX1" fmla="*/ 1580444 w 1580444"/>
              <a:gd name="connsiteY1" fmla="*/ 0 h 482035"/>
              <a:gd name="connsiteX2" fmla="*/ 1580444 w 1580444"/>
              <a:gd name="connsiteY2" fmla="*/ 482035 h 482035"/>
              <a:gd name="connsiteX3" fmla="*/ 0 w 1580444"/>
              <a:gd name="connsiteY3" fmla="*/ 482035 h 482035"/>
              <a:gd name="connsiteX4" fmla="*/ 0 w 1580444"/>
              <a:gd name="connsiteY4" fmla="*/ 0 h 48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0444" h="482035">
                <a:moveTo>
                  <a:pt x="0" y="0"/>
                </a:moveTo>
                <a:lnTo>
                  <a:pt x="1580444" y="0"/>
                </a:lnTo>
                <a:lnTo>
                  <a:pt x="1580444" y="482035"/>
                </a:lnTo>
                <a:lnTo>
                  <a:pt x="0" y="4820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955" tIns="20955" rIns="20955" bIns="20955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/>
              <a:t>test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pic>
        <p:nvPicPr>
          <p:cNvPr id="26" name="Picture 25" descr="Map&#10;&#10;Description automatically generated with low confidence">
            <a:extLst>
              <a:ext uri="{FF2B5EF4-FFF2-40B4-BE49-F238E27FC236}">
                <a16:creationId xmlns:a16="http://schemas.microsoft.com/office/drawing/2014/main" id="{D4BB705B-56F9-36AB-13B4-E58D8ADD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97423"/>
            <a:ext cx="34741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C47B-9B9B-21DF-37E0-585A4AE1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config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FD4AA-FF13-3D6A-49DE-93B34973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2743-4B97-E3B0-8ABB-8A1AD28ED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D87100-ADCA-E818-0FF0-DE15F2F947E8}"/>
              </a:ext>
            </a:extLst>
          </p:cNvPr>
          <p:cNvSpPr txBox="1"/>
          <p:nvPr/>
        </p:nvSpPr>
        <p:spPr>
          <a:xfrm>
            <a:off x="623570" y="2853129"/>
            <a:ext cx="47244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config file allows us to specify options for each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to be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batch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optimizer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7B251-84EE-9464-07DB-708872B4E588}"/>
              </a:ext>
            </a:extLst>
          </p:cNvPr>
          <p:cNvGrpSpPr/>
          <p:nvPr/>
        </p:nvGrpSpPr>
        <p:grpSpPr>
          <a:xfrm>
            <a:off x="5292092" y="1930400"/>
            <a:ext cx="6805859" cy="3876786"/>
            <a:chOff x="2432844" y="2164874"/>
            <a:chExt cx="7068751" cy="3876786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802C7D-6D2B-2E10-5584-9AF3289F38F9}"/>
                </a:ext>
              </a:extLst>
            </p:cNvPr>
            <p:cNvSpPr/>
            <p:nvPr/>
          </p:nvSpPr>
          <p:spPr>
            <a:xfrm>
              <a:off x="8166774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1D47F3A-B9BC-C61F-6517-7FB4AA172B1C}"/>
                </a:ext>
              </a:extLst>
            </p:cNvPr>
            <p:cNvSpPr/>
            <p:nvPr/>
          </p:nvSpPr>
          <p:spPr>
            <a:xfrm>
              <a:off x="8166774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AC27E5-E9F2-422E-CEB3-49C7AD616AFC}"/>
                </a:ext>
              </a:extLst>
            </p:cNvPr>
            <p:cNvSpPr/>
            <p:nvPr/>
          </p:nvSpPr>
          <p:spPr>
            <a:xfrm>
              <a:off x="5822131" y="2745231"/>
              <a:ext cx="2808928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1875"/>
                  </a:lnTo>
                  <a:lnTo>
                    <a:pt x="2808928" y="121875"/>
                  </a:lnTo>
                  <a:lnTo>
                    <a:pt x="2808928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0D11FA-BBE1-0CF0-0A5D-436849E131E0}"/>
                </a:ext>
              </a:extLst>
            </p:cNvPr>
            <p:cNvSpPr/>
            <p:nvPr/>
          </p:nvSpPr>
          <p:spPr>
            <a:xfrm>
              <a:off x="6762309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338839-443D-DBE4-34D1-081F925A8470}"/>
                </a:ext>
              </a:extLst>
            </p:cNvPr>
            <p:cNvSpPr/>
            <p:nvPr/>
          </p:nvSpPr>
          <p:spPr>
            <a:xfrm>
              <a:off x="6762309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4B5026E-F6C0-D19C-36E5-67ADFB134F42}"/>
                </a:ext>
              </a:extLst>
            </p:cNvPr>
            <p:cNvSpPr/>
            <p:nvPr/>
          </p:nvSpPr>
          <p:spPr>
            <a:xfrm>
              <a:off x="5822131" y="2745231"/>
              <a:ext cx="1404464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1875"/>
                  </a:lnTo>
                  <a:lnTo>
                    <a:pt x="1404464" y="121875"/>
                  </a:lnTo>
                  <a:lnTo>
                    <a:pt x="1404464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58E9F1-8582-F432-2119-A6868537806D}"/>
                </a:ext>
              </a:extLst>
            </p:cNvPr>
            <p:cNvSpPr/>
            <p:nvPr/>
          </p:nvSpPr>
          <p:spPr>
            <a:xfrm>
              <a:off x="5357845" y="3569338"/>
              <a:ext cx="174107" cy="2182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82143"/>
                  </a:lnTo>
                  <a:lnTo>
                    <a:pt x="174107" y="2182143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B6E797-4BBB-E2E7-1B43-A3BEAE0AD5A7}"/>
                </a:ext>
              </a:extLst>
            </p:cNvPr>
            <p:cNvSpPr/>
            <p:nvPr/>
          </p:nvSpPr>
          <p:spPr>
            <a:xfrm>
              <a:off x="5357845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331292-3B05-F92A-7AB7-0B5B5FD06864}"/>
                </a:ext>
              </a:extLst>
            </p:cNvPr>
            <p:cNvSpPr/>
            <p:nvPr/>
          </p:nvSpPr>
          <p:spPr>
            <a:xfrm>
              <a:off x="5357845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E049DBD-4A1B-007C-2E44-BFEA1B9BDFCE}"/>
                </a:ext>
              </a:extLst>
            </p:cNvPr>
            <p:cNvSpPr/>
            <p:nvPr/>
          </p:nvSpPr>
          <p:spPr>
            <a:xfrm>
              <a:off x="5776411" y="2745231"/>
              <a:ext cx="91440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E877007-F912-9214-254D-228CED56EF3C}"/>
                </a:ext>
              </a:extLst>
            </p:cNvPr>
            <p:cNvSpPr/>
            <p:nvPr/>
          </p:nvSpPr>
          <p:spPr>
            <a:xfrm>
              <a:off x="3953380" y="3569338"/>
              <a:ext cx="174107" cy="218214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82143"/>
                  </a:lnTo>
                  <a:lnTo>
                    <a:pt x="174107" y="2182143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22032D-FABC-BADB-4E00-D6C81A1164E5}"/>
                </a:ext>
              </a:extLst>
            </p:cNvPr>
            <p:cNvSpPr/>
            <p:nvPr/>
          </p:nvSpPr>
          <p:spPr>
            <a:xfrm>
              <a:off x="3953380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DA357D4-8F6E-C266-1102-8D037D1F7EFA}"/>
                </a:ext>
              </a:extLst>
            </p:cNvPr>
            <p:cNvSpPr/>
            <p:nvPr/>
          </p:nvSpPr>
          <p:spPr>
            <a:xfrm>
              <a:off x="3953380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9680F8C-8DE9-3942-6243-3F53B9CF9DEF}"/>
                </a:ext>
              </a:extLst>
            </p:cNvPr>
            <p:cNvSpPr/>
            <p:nvPr/>
          </p:nvSpPr>
          <p:spPr>
            <a:xfrm>
              <a:off x="4417666" y="2745231"/>
              <a:ext cx="1404464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04464" y="0"/>
                  </a:moveTo>
                  <a:lnTo>
                    <a:pt x="1404464" y="121875"/>
                  </a:lnTo>
                  <a:lnTo>
                    <a:pt x="0" y="121875"/>
                  </a:lnTo>
                  <a:lnTo>
                    <a:pt x="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6460CE2-7520-46BD-D04F-2E8DDE67F2DE}"/>
                </a:ext>
              </a:extLst>
            </p:cNvPr>
            <p:cNvSpPr/>
            <p:nvPr/>
          </p:nvSpPr>
          <p:spPr>
            <a:xfrm>
              <a:off x="2548916" y="3569338"/>
              <a:ext cx="174107" cy="135803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58035"/>
                  </a:lnTo>
                  <a:lnTo>
                    <a:pt x="174107" y="1358035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0DCF2B6-4D00-C82E-07D8-A0C6E6EB0F06}"/>
                </a:ext>
              </a:extLst>
            </p:cNvPr>
            <p:cNvSpPr/>
            <p:nvPr/>
          </p:nvSpPr>
          <p:spPr>
            <a:xfrm>
              <a:off x="2548916" y="3569338"/>
              <a:ext cx="174107" cy="5339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33928"/>
                  </a:lnTo>
                  <a:lnTo>
                    <a:pt x="174107" y="533928"/>
                  </a:lnTo>
                </a:path>
              </a:pathLst>
            </a:custGeom>
            <a:noFill/>
            <a:sp3d z="-1100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884533-F1B4-0CF9-BDF5-D0F8975BDA69}"/>
                </a:ext>
              </a:extLst>
            </p:cNvPr>
            <p:cNvSpPr/>
            <p:nvPr/>
          </p:nvSpPr>
          <p:spPr>
            <a:xfrm>
              <a:off x="3013202" y="2745231"/>
              <a:ext cx="2808928" cy="2437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08928" y="0"/>
                  </a:moveTo>
                  <a:lnTo>
                    <a:pt x="2808928" y="121875"/>
                  </a:lnTo>
                  <a:lnTo>
                    <a:pt x="0" y="121875"/>
                  </a:lnTo>
                  <a:lnTo>
                    <a:pt x="0" y="243750"/>
                  </a:lnTo>
                </a:path>
              </a:pathLst>
            </a:custGeom>
            <a:noFill/>
            <a:sp3d z="-110000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8D1517-9468-7EC5-72F2-1B558F7C5A53}"/>
                </a:ext>
              </a:extLst>
            </p:cNvPr>
            <p:cNvSpPr/>
            <p:nvPr/>
          </p:nvSpPr>
          <p:spPr>
            <a:xfrm>
              <a:off x="5241773" y="2164874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Config options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AD83521-4188-C357-C3C0-80A12212D580}"/>
                </a:ext>
              </a:extLst>
            </p:cNvPr>
            <p:cNvSpPr/>
            <p:nvPr/>
          </p:nvSpPr>
          <p:spPr>
            <a:xfrm>
              <a:off x="2432844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Architecture</a:t>
              </a: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6747162-7AD8-9E02-05A6-F08702D95D1D}"/>
                </a:ext>
              </a:extLst>
            </p:cNvPr>
            <p:cNvSpPr/>
            <p:nvPr/>
          </p:nvSpPr>
          <p:spPr>
            <a:xfrm>
              <a:off x="2723023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U-Net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A85576-F296-630F-DCA6-AF4A675D2E49}"/>
                </a:ext>
              </a:extLst>
            </p:cNvPr>
            <p:cNvSpPr/>
            <p:nvPr/>
          </p:nvSpPr>
          <p:spPr>
            <a:xfrm>
              <a:off x="2723023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Deeplab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C743776-59A6-34D9-F85C-A0B74550B3F3}"/>
                </a:ext>
              </a:extLst>
            </p:cNvPr>
            <p:cNvSpPr/>
            <p:nvPr/>
          </p:nvSpPr>
          <p:spPr>
            <a:xfrm>
              <a:off x="3837309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Learning rate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82ACE68-8AF8-6877-BDE6-FF8FB1852C5E}"/>
                    </a:ext>
                  </a:extLst>
                </p:cNvPr>
                <p:cNvSpPr/>
                <p:nvPr/>
              </p:nvSpPr>
              <p:spPr>
                <a:xfrm>
                  <a:off x="4127488" y="3813088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82ACE68-8AF8-6877-BDE6-FF8FB1852C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3813088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F79EC6C-2323-45B5-E29E-C53C69E7A4DC}"/>
                    </a:ext>
                  </a:extLst>
                </p:cNvPr>
                <p:cNvSpPr/>
                <p:nvPr/>
              </p:nvSpPr>
              <p:spPr>
                <a:xfrm>
                  <a:off x="4127488" y="4637196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F79EC6C-2323-45B5-E29E-C53C69E7A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4637196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C4B3500-4D1C-6210-D1A8-2A9981712F3C}"/>
                    </a:ext>
                  </a:extLst>
                </p:cNvPr>
                <p:cNvSpPr/>
                <p:nvPr/>
              </p:nvSpPr>
              <p:spPr>
                <a:xfrm>
                  <a:off x="4127488" y="5461303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p3d extrusionH="50600" prstMaterial="plastic">
                  <a:bevelT w="101600" h="80600" prst="relaxedInset"/>
                  <a:bevelB w="80600" h="80600" prst="relaxedInset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/>
                </a:fontRef>
              </p:style>
              <p:txBody>
                <a:bodyPr spcFirstLastPara="0" vert="horz" wrap="square" lIns="9525" tIns="9525" rIns="9525" bIns="952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50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500" b="0" i="1" kern="120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oMath>
                    </m:oMathPara>
                  </a14:m>
                  <a:endParaRPr lang="en-US" sz="1500" kern="1200"/>
                </a:p>
              </p:txBody>
            </p:sp>
          </mc:Choice>
          <mc:Fallback xmlns=""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C4B3500-4D1C-6210-D1A8-2A9981712F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88" y="5461303"/>
                  <a:ext cx="1160714" cy="580357"/>
                </a:xfrm>
                <a:custGeom>
                  <a:avLst/>
                  <a:gdLst>
                    <a:gd name="connsiteX0" fmla="*/ 0 w 1160714"/>
                    <a:gd name="connsiteY0" fmla="*/ 0 h 580357"/>
                    <a:gd name="connsiteX1" fmla="*/ 1160714 w 1160714"/>
                    <a:gd name="connsiteY1" fmla="*/ 0 h 580357"/>
                    <a:gd name="connsiteX2" fmla="*/ 1160714 w 1160714"/>
                    <a:gd name="connsiteY2" fmla="*/ 580357 h 580357"/>
                    <a:gd name="connsiteX3" fmla="*/ 0 w 1160714"/>
                    <a:gd name="connsiteY3" fmla="*/ 580357 h 580357"/>
                    <a:gd name="connsiteX4" fmla="*/ 0 w 1160714"/>
                    <a:gd name="connsiteY4" fmla="*/ 0 h 580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0714" h="580357">
                      <a:moveTo>
                        <a:pt x="0" y="0"/>
                      </a:moveTo>
                      <a:lnTo>
                        <a:pt x="1160714" y="0"/>
                      </a:lnTo>
                      <a:lnTo>
                        <a:pt x="1160714" y="580357"/>
                      </a:lnTo>
                      <a:lnTo>
                        <a:pt x="0" y="5803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6B07262-0FE8-0361-2D3C-7383B5854163}"/>
                </a:ext>
              </a:extLst>
            </p:cNvPr>
            <p:cNvSpPr/>
            <p:nvPr/>
          </p:nvSpPr>
          <p:spPr>
            <a:xfrm>
              <a:off x="5241773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Batch size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B6C750-6B31-5E17-EE26-B3481F3FDAC2}"/>
                </a:ext>
              </a:extLst>
            </p:cNvPr>
            <p:cNvSpPr/>
            <p:nvPr/>
          </p:nvSpPr>
          <p:spPr>
            <a:xfrm>
              <a:off x="5531952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8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52748F-D662-2BF4-CC64-9B25D9BD5E16}"/>
                </a:ext>
              </a:extLst>
            </p:cNvPr>
            <p:cNvSpPr/>
            <p:nvPr/>
          </p:nvSpPr>
          <p:spPr>
            <a:xfrm>
              <a:off x="5531952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16</a:t>
              </a: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5F1143-EE44-FB8B-6D6A-F46A2E319E66}"/>
                </a:ext>
              </a:extLst>
            </p:cNvPr>
            <p:cNvSpPr/>
            <p:nvPr/>
          </p:nvSpPr>
          <p:spPr>
            <a:xfrm>
              <a:off x="5531952" y="5461303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32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A73117-04D1-AC9C-6F5D-50E6D0547BFB}"/>
                </a:ext>
              </a:extLst>
            </p:cNvPr>
            <p:cNvSpPr/>
            <p:nvPr/>
          </p:nvSpPr>
          <p:spPr>
            <a:xfrm>
              <a:off x="6646238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Optimizer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0912E9E-976D-A780-C33A-CEF252AE0ADC}"/>
                </a:ext>
              </a:extLst>
            </p:cNvPr>
            <p:cNvSpPr/>
            <p:nvPr/>
          </p:nvSpPr>
          <p:spPr>
            <a:xfrm>
              <a:off x="6936417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Adam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8450654-2A26-7C68-389F-11CDD982EB41}"/>
                </a:ext>
              </a:extLst>
            </p:cNvPr>
            <p:cNvSpPr/>
            <p:nvPr/>
          </p:nvSpPr>
          <p:spPr>
            <a:xfrm>
              <a:off x="6936417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LAMB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FA9B93E-13A0-EE73-86D0-7B057C48FD4F}"/>
                </a:ext>
              </a:extLst>
            </p:cNvPr>
            <p:cNvSpPr/>
            <p:nvPr/>
          </p:nvSpPr>
          <p:spPr>
            <a:xfrm>
              <a:off x="8050702" y="2988981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Weight initialization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2BFCCF-EEEE-A289-2221-6C1C703497E9}"/>
                </a:ext>
              </a:extLst>
            </p:cNvPr>
            <p:cNvSpPr/>
            <p:nvPr/>
          </p:nvSpPr>
          <p:spPr>
            <a:xfrm>
              <a:off x="8340881" y="3813088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Random</a:t>
              </a: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59DC59B-6F3C-AD90-45C0-A9BA50517CEF}"/>
                </a:ext>
              </a:extLst>
            </p:cNvPr>
            <p:cNvSpPr/>
            <p:nvPr/>
          </p:nvSpPr>
          <p:spPr>
            <a:xfrm>
              <a:off x="8340881" y="4637196"/>
              <a:ext cx="1160714" cy="580357"/>
            </a:xfrm>
            <a:custGeom>
              <a:avLst/>
              <a:gdLst>
                <a:gd name="connsiteX0" fmla="*/ 0 w 1160714"/>
                <a:gd name="connsiteY0" fmla="*/ 0 h 580357"/>
                <a:gd name="connsiteX1" fmla="*/ 1160714 w 1160714"/>
                <a:gd name="connsiteY1" fmla="*/ 0 h 580357"/>
                <a:gd name="connsiteX2" fmla="*/ 1160714 w 1160714"/>
                <a:gd name="connsiteY2" fmla="*/ 580357 h 580357"/>
                <a:gd name="connsiteX3" fmla="*/ 0 w 1160714"/>
                <a:gd name="connsiteY3" fmla="*/ 580357 h 580357"/>
                <a:gd name="connsiteX4" fmla="*/ 0 w 1160714"/>
                <a:gd name="connsiteY4" fmla="*/ 0 h 5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714" h="580357">
                  <a:moveTo>
                    <a:pt x="0" y="0"/>
                  </a:moveTo>
                  <a:lnTo>
                    <a:pt x="1160714" y="0"/>
                  </a:lnTo>
                  <a:lnTo>
                    <a:pt x="1160714" y="580357"/>
                  </a:lnTo>
                  <a:lnTo>
                    <a:pt x="0" y="580357"/>
                  </a:lnTo>
                  <a:lnTo>
                    <a:pt x="0" y="0"/>
                  </a:lnTo>
                  <a:close/>
                </a:path>
              </a:pathLst>
            </a:custGeom>
            <a:sp3d extrusionH="50600" prstMaterial="plastic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ImageNet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4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DD9E-0598-8A43-6280-CE90E3EA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Preparing workspace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config files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F14C-ED12-9CF4-FE57-7A3CD56B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11FE-5608-7DD2-5E0F-95F38AE2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Dr. Grant Scott - EECS | IDSI | CGI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CBCA-2256-148E-748D-6839F5C42E62}"/>
              </a:ext>
            </a:extLst>
          </p:cNvPr>
          <p:cNvSpPr txBox="1"/>
          <p:nvPr/>
        </p:nvSpPr>
        <p:spPr>
          <a:xfrm>
            <a:off x="2950747" y="1967373"/>
            <a:ext cx="6290505" cy="432426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100" b="0" dirty="0">
                <a:effectLst/>
                <a:latin typeface="Monaco" pitchFamily="2" charset="77"/>
              </a:rPr>
              <a:t>{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"epochs": 100,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model_architecture</a:t>
            </a:r>
            <a:r>
              <a:rPr lang="en-US" sz="1100" b="0" dirty="0">
                <a:effectLst/>
                <a:latin typeface="Monaco" pitchFamily="2" charset="77"/>
              </a:rPr>
              <a:t>": "</a:t>
            </a:r>
            <a:r>
              <a:rPr lang="en-US" sz="1100" b="0" dirty="0" err="1">
                <a:effectLst/>
                <a:latin typeface="Monaco" pitchFamily="2" charset="77"/>
              </a:rPr>
              <a:t>Unet</a:t>
            </a:r>
            <a:r>
              <a:rPr lang="en-US" sz="1100" b="0" dirty="0">
                <a:effectLst/>
                <a:latin typeface="Monaco" pitchFamily="2" charset="77"/>
              </a:rPr>
              <a:t>",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model_args</a:t>
            </a:r>
            <a:r>
              <a:rPr lang="en-US" sz="1100" b="0" dirty="0">
                <a:effectLst/>
                <a:latin typeface="Monaco" pitchFamily="2" charset="77"/>
              </a:rPr>
              <a:t>": {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encoder_name</a:t>
            </a:r>
            <a:r>
              <a:rPr lang="en-US" sz="1100" b="0" dirty="0">
                <a:effectLst/>
                <a:latin typeface="Monaco" pitchFamily="2" charset="77"/>
              </a:rPr>
              <a:t>": "resnet50",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encoder_weights</a:t>
            </a:r>
            <a:r>
              <a:rPr lang="en-US" sz="1100" b="0" dirty="0">
                <a:effectLst/>
                <a:latin typeface="Monaco" pitchFamily="2" charset="77"/>
              </a:rPr>
              <a:t>": "</a:t>
            </a:r>
            <a:r>
              <a:rPr lang="en-US" sz="1100" b="0" dirty="0" err="1">
                <a:effectLst/>
                <a:latin typeface="Monaco" pitchFamily="2" charset="77"/>
              </a:rPr>
              <a:t>imagenet</a:t>
            </a:r>
            <a:r>
              <a:rPr lang="en-US" sz="1100" b="0" dirty="0">
                <a:effectLst/>
                <a:latin typeface="Monaco" pitchFamily="2" charset="77"/>
              </a:rPr>
              <a:t>"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},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gpus</a:t>
            </a:r>
            <a:r>
              <a:rPr lang="en-US" sz="1100" b="0" dirty="0">
                <a:effectLst/>
                <a:latin typeface="Monaco" pitchFamily="2" charset="77"/>
              </a:rPr>
              <a:t>": [0],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batch_size_per_gpu</a:t>
            </a:r>
            <a:r>
              <a:rPr lang="en-US" sz="1100" b="0" dirty="0">
                <a:effectLst/>
                <a:latin typeface="Monaco" pitchFamily="2" charset="77"/>
              </a:rPr>
              <a:t>": 4,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num_classes</a:t>
            </a:r>
            <a:r>
              <a:rPr lang="en-US" sz="1100" b="0" dirty="0">
                <a:effectLst/>
                <a:latin typeface="Monaco" pitchFamily="2" charset="77"/>
              </a:rPr>
              <a:t>": 2,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training_data</a:t>
            </a:r>
            <a:r>
              <a:rPr lang="en-US" sz="1100" b="0" dirty="0">
                <a:effectLst/>
                <a:latin typeface="Monaco" pitchFamily="2" charset="77"/>
              </a:rPr>
              <a:t>": [{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image_dir</a:t>
            </a:r>
            <a:r>
              <a:rPr lang="en-US" sz="1100" b="0" dirty="0">
                <a:effectLst/>
                <a:latin typeface="Monaco" pitchFamily="2" charset="77"/>
              </a:rPr>
              <a:t>": "/canada2019-3/</a:t>
            </a:r>
            <a:r>
              <a:rPr lang="en-US" sz="1100" b="0" dirty="0" err="1">
                <a:effectLst/>
                <a:latin typeface="Monaco" pitchFamily="2" charset="77"/>
              </a:rPr>
              <a:t>training_data_png</a:t>
            </a:r>
            <a:r>
              <a:rPr lang="en-US" sz="1100" b="0" dirty="0">
                <a:effectLst/>
                <a:latin typeface="Monaco" pitchFamily="2" charset="77"/>
              </a:rPr>
              <a:t>/</a:t>
            </a:r>
            <a:r>
              <a:rPr lang="en-US" sz="1100" b="0" dirty="0" err="1">
                <a:effectLst/>
                <a:latin typeface="Monaco" pitchFamily="2" charset="77"/>
              </a:rPr>
              <a:t>tcis</a:t>
            </a:r>
            <a:r>
              <a:rPr lang="en-US" sz="1100" b="0" dirty="0">
                <a:effectLst/>
                <a:latin typeface="Monaco" pitchFamily="2" charset="77"/>
              </a:rPr>
              <a:t>/train",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mask_dir</a:t>
            </a:r>
            <a:r>
              <a:rPr lang="en-US" sz="1100" b="0" dirty="0">
                <a:effectLst/>
                <a:latin typeface="Monaco" pitchFamily="2" charset="77"/>
              </a:rPr>
              <a:t>": "/canada2019-3/</a:t>
            </a:r>
            <a:r>
              <a:rPr lang="en-US" sz="1100" b="0" dirty="0" err="1">
                <a:effectLst/>
                <a:latin typeface="Monaco" pitchFamily="2" charset="77"/>
              </a:rPr>
              <a:t>training_data_png</a:t>
            </a:r>
            <a:r>
              <a:rPr lang="en-US" sz="1100" b="0" dirty="0">
                <a:effectLst/>
                <a:latin typeface="Monaco" pitchFamily="2" charset="77"/>
              </a:rPr>
              <a:t>/labs/train"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}],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optimizer_name</a:t>
            </a:r>
            <a:r>
              <a:rPr lang="en-US" sz="1100" b="0" dirty="0">
                <a:effectLst/>
                <a:latin typeface="Monaco" pitchFamily="2" charset="77"/>
              </a:rPr>
              <a:t>": "Adam",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optimizer_args</a:t>
            </a:r>
            <a:r>
              <a:rPr lang="en-US" sz="1100" b="0" dirty="0">
                <a:effectLst/>
                <a:latin typeface="Monaco" pitchFamily="2" charset="77"/>
              </a:rPr>
              <a:t>": {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lr</a:t>
            </a:r>
            <a:r>
              <a:rPr lang="en-US" sz="1100" b="0" dirty="0">
                <a:effectLst/>
                <a:latin typeface="Monaco" pitchFamily="2" charset="77"/>
              </a:rPr>
              <a:t>": 0.001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},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validation_data</a:t>
            </a:r>
            <a:r>
              <a:rPr lang="en-US" sz="1100" b="0" dirty="0">
                <a:effectLst/>
                <a:latin typeface="Monaco" pitchFamily="2" charset="77"/>
              </a:rPr>
              <a:t>": [{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image_dir</a:t>
            </a:r>
            <a:r>
              <a:rPr lang="en-US" sz="1100" b="0" dirty="0">
                <a:effectLst/>
                <a:latin typeface="Monaco" pitchFamily="2" charset="77"/>
              </a:rPr>
              <a:t>": "/canada2019-3/</a:t>
            </a:r>
            <a:r>
              <a:rPr lang="en-US" sz="1100" b="0" dirty="0" err="1">
                <a:effectLst/>
                <a:latin typeface="Monaco" pitchFamily="2" charset="77"/>
              </a:rPr>
              <a:t>training_data_png</a:t>
            </a:r>
            <a:r>
              <a:rPr lang="en-US" sz="1100" b="0" dirty="0">
                <a:effectLst/>
                <a:latin typeface="Monaco" pitchFamily="2" charset="77"/>
              </a:rPr>
              <a:t>/</a:t>
            </a:r>
            <a:r>
              <a:rPr lang="en-US" sz="1100" b="0" dirty="0" err="1">
                <a:effectLst/>
                <a:latin typeface="Monaco" pitchFamily="2" charset="77"/>
              </a:rPr>
              <a:t>tcis</a:t>
            </a:r>
            <a:r>
              <a:rPr lang="en-US" sz="1100" b="0" dirty="0">
                <a:effectLst/>
                <a:latin typeface="Monaco" pitchFamily="2" charset="77"/>
              </a:rPr>
              <a:t>/validate",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	"</a:t>
            </a:r>
            <a:r>
              <a:rPr lang="en-US" sz="1100" b="0" dirty="0" err="1">
                <a:effectLst/>
                <a:latin typeface="Monaco" pitchFamily="2" charset="77"/>
              </a:rPr>
              <a:t>mask_dir</a:t>
            </a:r>
            <a:r>
              <a:rPr lang="en-US" sz="1100" b="0" dirty="0">
                <a:effectLst/>
                <a:latin typeface="Monaco" pitchFamily="2" charset="77"/>
              </a:rPr>
              <a:t>": "/canada2019-3/</a:t>
            </a:r>
            <a:r>
              <a:rPr lang="en-US" sz="1100" b="0" dirty="0" err="1">
                <a:effectLst/>
                <a:latin typeface="Monaco" pitchFamily="2" charset="77"/>
              </a:rPr>
              <a:t>training_data_png</a:t>
            </a:r>
            <a:r>
              <a:rPr lang="en-US" sz="1100" b="0" dirty="0">
                <a:effectLst/>
                <a:latin typeface="Monaco" pitchFamily="2" charset="77"/>
              </a:rPr>
              <a:t>/labs/validate"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}],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	"</a:t>
            </a:r>
            <a:r>
              <a:rPr lang="en-US" sz="1100" b="0" dirty="0" err="1">
                <a:effectLst/>
                <a:latin typeface="Monaco" pitchFamily="2" charset="77"/>
              </a:rPr>
              <a:t>validate_while_training</a:t>
            </a:r>
            <a:r>
              <a:rPr lang="en-US" sz="1100" b="0" dirty="0">
                <a:effectLst/>
                <a:latin typeface="Monaco" pitchFamily="2" charset="77"/>
              </a:rPr>
              <a:t>": true</a:t>
            </a:r>
          </a:p>
          <a:p>
            <a:pPr algn="l"/>
            <a:r>
              <a:rPr lang="en-US" sz="1100" b="0" dirty="0">
                <a:effectLst/>
                <a:latin typeface="Monaco" pitchFamily="2" charset="77"/>
              </a:rPr>
              <a:t>}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62076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B63079D4BF1046A5AB5CE90E854232" ma:contentTypeVersion="11" ma:contentTypeDescription="Create a new document." ma:contentTypeScope="" ma:versionID="cd21059c174cf4e5b111de7eec7582af">
  <xsd:schema xmlns:xsd="http://www.w3.org/2001/XMLSchema" xmlns:xs="http://www.w3.org/2001/XMLSchema" xmlns:p="http://schemas.microsoft.com/office/2006/metadata/properties" xmlns:ns2="d4d03d24-0886-44e8-b00c-9dfda9209ce1" xmlns:ns3="54c344c4-e930-441a-8ba1-88dc3af8de49" targetNamespace="http://schemas.microsoft.com/office/2006/metadata/properties" ma:root="true" ma:fieldsID="baff7ed49988ca493003537129617446" ns2:_="" ns3:_="">
    <xsd:import namespace="d4d03d24-0886-44e8-b00c-9dfda9209ce1"/>
    <xsd:import namespace="54c344c4-e930-441a-8ba1-88dc3af8de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03d24-0886-44e8-b00c-9dfda9209c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e20e570-3a27-4eff-9ea0-d3488a33f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c344c4-e930-441a-8ba1-88dc3af8de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8e27f92-7b04-4f2e-86de-aa81fbc5fd6e}" ma:internalName="TaxCatchAll" ma:showField="CatchAllData" ma:web="54c344c4-e930-441a-8ba1-88dc3af8de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4d03d24-0886-44e8-b00c-9dfda9209ce1">
      <Terms xmlns="http://schemas.microsoft.com/office/infopath/2007/PartnerControls"/>
    </lcf76f155ced4ddcb4097134ff3c332f>
    <TaxCatchAll xmlns="54c344c4-e930-441a-8ba1-88dc3af8de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527B7C-44B5-46ED-99AE-7EB9D9FFF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d03d24-0886-44e8-b00c-9dfda9209ce1"/>
    <ds:schemaRef ds:uri="54c344c4-e930-441a-8ba1-88dc3af8de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F841C0-482E-45AE-918B-8D0BD3F97282}">
  <ds:schemaRefs>
    <ds:schemaRef ds:uri="http://schemas.microsoft.com/office/2006/metadata/properties"/>
    <ds:schemaRef ds:uri="http://schemas.microsoft.com/office/infopath/2007/PartnerControls"/>
    <ds:schemaRef ds:uri="d4d03d24-0886-44e8-b00c-9dfda9209ce1"/>
    <ds:schemaRef ds:uri="54c344c4-e930-441a-8ba1-88dc3af8de49"/>
  </ds:schemaRefs>
</ds:datastoreItem>
</file>

<file path=customXml/itemProps3.xml><?xml version="1.0" encoding="utf-8"?>
<ds:datastoreItem xmlns:ds="http://schemas.openxmlformats.org/officeDocument/2006/customXml" ds:itemID="{4E8C22E7-0B80-4B0C-9664-1523127110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40546</TotalTime>
  <Words>893</Words>
  <Application>Microsoft Macintosh PowerPoint</Application>
  <PresentationFormat>Widescreen</PresentationFormat>
  <Paragraphs>185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Monaco</vt:lpstr>
      <vt:lpstr>Trebuchet MS</vt:lpstr>
      <vt:lpstr>Wingdings 3</vt:lpstr>
      <vt:lpstr>Facet</vt:lpstr>
      <vt:lpstr>Burned Area Segmentation  using Nautilus </vt:lpstr>
      <vt:lpstr>Outlines</vt:lpstr>
      <vt:lpstr>What is the problem</vt:lpstr>
      <vt:lpstr>What is the data</vt:lpstr>
      <vt:lpstr>What is the tool</vt:lpstr>
      <vt:lpstr>What is the tool</vt:lpstr>
      <vt:lpstr>Preparing workspace Dataset</vt:lpstr>
      <vt:lpstr>Preparing workspace config files</vt:lpstr>
      <vt:lpstr>Preparing workspace config files</vt:lpstr>
      <vt:lpstr>Preparing workspace yaml files</vt:lpstr>
      <vt:lpstr>Preparing workspace yaml files</vt:lpstr>
      <vt:lpstr>Preparing workspace Auto mass generating of config/yml files </vt:lpstr>
      <vt:lpstr>Sample Automation Script</vt:lpstr>
      <vt:lpstr>Results sample</vt:lpstr>
      <vt:lpstr>Statistics about using Nautilus</vt:lpstr>
    </vt:vector>
  </TitlesOfParts>
  <Company>University of Missouri-Columbia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scottgs@missouri.edu</dc:creator>
  <cp:lastModifiedBy>Hurt, James</cp:lastModifiedBy>
  <cp:revision>588</cp:revision>
  <dcterms:created xsi:type="dcterms:W3CDTF">2018-01-23T02:07:13Z</dcterms:created>
  <dcterms:modified xsi:type="dcterms:W3CDTF">2023-02-16T19:57:03Z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0x010100ADB63079D4BF1046A5AB5CE90E854232</vt:lpwstr>
  </property>
</Properties>
</file>